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 id="272" r:id="rId16"/>
    <p:sldId id="273" r:id="rId17"/>
    <p:sldId id="276" r:id="rId18"/>
    <p:sldId id="274" r:id="rId19"/>
    <p:sldId id="275" r:id="rId20"/>
    <p:sldId id="270" r:id="rId21"/>
    <p:sldId id="26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595"/>
  </p:normalViewPr>
  <p:slideViewPr>
    <p:cSldViewPr snapToGrid="0">
      <p:cViewPr varScale="1">
        <p:scale>
          <a:sx n="76" d="100"/>
          <a:sy n="76" d="100"/>
        </p:scale>
        <p:origin x="216" y="7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sv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DAF61AA-5A98-4049-A93E-477E5505141A}" type="datetimeFigureOut">
              <a:rPr lang="en-US" smtClean="0"/>
              <a:t>4/29/21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04208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AF61AA-5A98-4049-A93E-477E5505141A}" type="datetimeFigureOut">
              <a:rPr lang="en-US" smtClean="0"/>
              <a:pPr/>
              <a:t>4/29/21</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39085923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DAF61AA-5A98-4049-A93E-477E5505141A}" type="datetimeFigureOut">
              <a:rPr lang="en-US" smtClean="0"/>
              <a:pPr/>
              <a:t>4/29/21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2350781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DAF61AA-5A98-4049-A93E-477E5505141A}" type="datetimeFigureOut">
              <a:rPr lang="en-US" smtClean="0"/>
              <a:pPr/>
              <a:t>4/29/21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0644115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AF61AA-5A98-4049-A93E-477E5505141A}" type="datetimeFigureOut">
              <a:rPr lang="en-US" smtClean="0"/>
              <a:pPr/>
              <a:t>4/29/21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38320524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DAF61AA-5A98-4049-A93E-477E5505141A}" type="datetimeFigureOut">
              <a:rPr lang="en-US" smtClean="0"/>
              <a:pPr/>
              <a:t>4/29/21</a:t>
            </a:fld>
            <a:endParaRPr lang="en-US" dirty="0"/>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39299781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DAF61AA-5A98-4049-A93E-477E5505141A}" type="datetimeFigureOut">
              <a:rPr lang="en-US" smtClean="0"/>
              <a:pPr/>
              <a:t>4/29/21</a:t>
            </a:fld>
            <a:endParaRPr lang="en-US" dirty="0"/>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30817692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AF61AA-5A98-4049-A93E-477E5505141A}" type="datetimeFigureOut">
              <a:rPr lang="en-US" smtClean="0"/>
              <a:t>4/29/21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340010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AF61AA-5A98-4049-A93E-477E5505141A}" type="datetimeFigureOut">
              <a:rPr lang="en-US" smtClean="0"/>
              <a:t>4/29/21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24238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0DAF61AA-5A98-4049-A93E-477E5505141A}" type="datetimeFigureOut">
              <a:rPr lang="en-US" smtClean="0"/>
              <a:t>4/29/21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193837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AF61AA-5A98-4049-A93E-477E5505141A}" type="datetimeFigureOut">
              <a:rPr lang="en-US" smtClean="0"/>
              <a:t>4/29/21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688319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DAF61AA-5A98-4049-A93E-477E5505141A}" type="datetimeFigureOut">
              <a:rPr lang="en-US" smtClean="0"/>
              <a:t>4/29/21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152410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AF61AA-5A98-4049-A93E-477E5505141A}" type="datetimeFigureOut">
              <a:rPr lang="en-US" smtClean="0"/>
              <a:t>4/29/21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39483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DAF61AA-5A98-4049-A93E-477E5505141A}" type="datetimeFigureOut">
              <a:rPr lang="en-US" smtClean="0"/>
              <a:t>4/29/21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909971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DAF61AA-5A98-4049-A93E-477E5505141A}" type="datetimeFigureOut">
              <a:rPr lang="en-US" smtClean="0"/>
              <a:t>4/29/21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10628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DAF61AA-5A98-4049-A93E-477E5505141A}" type="datetimeFigureOut">
              <a:rPr lang="en-US" smtClean="0"/>
              <a:t>4/29/21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7440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AF61AA-5A98-4049-A93E-477E5505141A}" type="datetimeFigureOut">
              <a:rPr lang="en-US" smtClean="0"/>
              <a:t>4/29/21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192327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DAF61AA-5A98-4049-A93E-477E5505141A}" type="datetimeFigureOut">
              <a:rPr lang="en-US" smtClean="0"/>
              <a:pPr/>
              <a:t>4/29/21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2196983454"/>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2.png"/><Relationship Id="rId7"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2">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4">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6">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8" name="Picture 18">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9" name="Rectangle 20">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3" descr="Foods steamed in bamboo containers">
            <a:extLst>
              <a:ext uri="{FF2B5EF4-FFF2-40B4-BE49-F238E27FC236}">
                <a16:creationId xmlns:a16="http://schemas.microsoft.com/office/drawing/2014/main" id="{EED45074-42F8-4CCD-A5E8-7642A47F51B5}"/>
              </a:ext>
            </a:extLst>
          </p:cNvPr>
          <p:cNvPicPr>
            <a:picLocks noChangeAspect="1"/>
          </p:cNvPicPr>
          <p:nvPr/>
        </p:nvPicPr>
        <p:blipFill rotWithShape="1">
          <a:blip r:embed="rId6">
            <a:alphaModFix amt="35000"/>
          </a:blip>
          <a:srcRect t="10714"/>
          <a:stretch/>
        </p:blipFill>
        <p:spPr>
          <a:xfrm>
            <a:off x="20" y="-1"/>
            <a:ext cx="12191980" cy="6858000"/>
          </a:xfrm>
          <a:prstGeom prst="rect">
            <a:avLst/>
          </a:prstGeom>
        </p:spPr>
      </p:pic>
      <p:sp>
        <p:nvSpPr>
          <p:cNvPr id="5" name="Title 4">
            <a:extLst>
              <a:ext uri="{FF2B5EF4-FFF2-40B4-BE49-F238E27FC236}">
                <a16:creationId xmlns:a16="http://schemas.microsoft.com/office/drawing/2014/main" id="{6866B7D2-7BCB-4FD5-B960-09815FC5BD86}"/>
              </a:ext>
            </a:extLst>
          </p:cNvPr>
          <p:cNvSpPr>
            <a:spLocks noGrp="1"/>
          </p:cNvSpPr>
          <p:nvPr>
            <p:ph type="ctrTitle"/>
          </p:nvPr>
        </p:nvSpPr>
        <p:spPr>
          <a:xfrm>
            <a:off x="646111" y="452718"/>
            <a:ext cx="9404723" cy="1400530"/>
          </a:xfrm>
        </p:spPr>
        <p:txBody>
          <a:bodyPr vert="horz" lIns="91440" tIns="45720" rIns="91440" bIns="45720" rtlCol="0" anchor="t">
            <a:normAutofit/>
          </a:bodyPr>
          <a:lstStyle/>
          <a:p>
            <a:pPr algn="ctr">
              <a:lnSpc>
                <a:spcPct val="90000"/>
              </a:lnSpc>
            </a:pPr>
            <a:r>
              <a:rPr lang="en-US" sz="3600" b="1" u="sng" dirty="0">
                <a:effectLst/>
                <a:latin typeface="Times New Roman" panose="02020603050405020304" pitchFamily="18" charset="0"/>
                <a:cs typeface="Times New Roman" panose="02020603050405020304" pitchFamily="18" charset="0"/>
              </a:rPr>
              <a:t>Augmenting customer service in a Restaurant web application using React-JS</a:t>
            </a:r>
            <a:endParaRPr lang="en-US" sz="3600" b="1" u="sng" dirty="0">
              <a:latin typeface="Times New Roman" panose="02020603050405020304" pitchFamily="18" charset="0"/>
              <a:cs typeface="Times New Roman" panose="02020603050405020304" pitchFamily="18" charset="0"/>
            </a:endParaRPr>
          </a:p>
        </p:txBody>
      </p:sp>
      <p:sp>
        <p:nvSpPr>
          <p:cNvPr id="10" name="Rectangle 22">
            <a:extLst>
              <a:ext uri="{FF2B5EF4-FFF2-40B4-BE49-F238E27FC236}">
                <a16:creationId xmlns:a16="http://schemas.microsoft.com/office/drawing/2014/main" id="{0D187C4E-14B9-4504-B200-5127823FA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ubtitle 5">
            <a:extLst>
              <a:ext uri="{FF2B5EF4-FFF2-40B4-BE49-F238E27FC236}">
                <a16:creationId xmlns:a16="http://schemas.microsoft.com/office/drawing/2014/main" id="{D6EEF95F-514B-43AC-A10A-1D9F8856117C}"/>
              </a:ext>
            </a:extLst>
          </p:cNvPr>
          <p:cNvSpPr>
            <a:spLocks noGrp="1"/>
          </p:cNvSpPr>
          <p:nvPr>
            <p:ph type="subTitle" idx="1"/>
          </p:nvPr>
        </p:nvSpPr>
        <p:spPr>
          <a:xfrm>
            <a:off x="1103313" y="3299381"/>
            <a:ext cx="4987966" cy="2949018"/>
          </a:xfrm>
        </p:spPr>
        <p:txBody>
          <a:bodyPr vert="horz" lIns="91440" tIns="45720" rIns="91440" bIns="45720" rtlCol="0">
            <a:normAutofit lnSpcReduction="10000"/>
          </a:bodyPr>
          <a:lstStyle/>
          <a:p>
            <a:pPr algn="ctr" fontAlgn="base"/>
            <a:r>
              <a:rPr lang="en-US" b="1" u="sng" dirty="0">
                <a:solidFill>
                  <a:schemeClr val="tx1"/>
                </a:solidFill>
                <a:effectLst/>
                <a:latin typeface="Times New Roman" panose="02020603050405020304" pitchFamily="18" charset="0"/>
                <a:cs typeface="Times New Roman" panose="02020603050405020304" pitchFamily="18" charset="0"/>
              </a:rPr>
              <a:t>Group members </a:t>
            </a:r>
          </a:p>
          <a:p>
            <a:pPr algn="ctr" fontAlgn="base"/>
            <a:r>
              <a:rPr lang="en-US" b="1" u="sng" dirty="0">
                <a:solidFill>
                  <a:schemeClr val="tx1"/>
                </a:solidFill>
                <a:effectLst/>
                <a:latin typeface="Times New Roman" panose="02020603050405020304" pitchFamily="18" charset="0"/>
                <a:cs typeface="Times New Roman" panose="02020603050405020304" pitchFamily="18" charset="0"/>
              </a:rPr>
              <a:t>Aditya </a:t>
            </a:r>
            <a:r>
              <a:rPr lang="en-US" b="1" u="sng" dirty="0" err="1">
                <a:solidFill>
                  <a:schemeClr val="tx1"/>
                </a:solidFill>
                <a:effectLst/>
                <a:latin typeface="Times New Roman" panose="02020603050405020304" pitchFamily="18" charset="0"/>
                <a:cs typeface="Times New Roman" panose="02020603050405020304" pitchFamily="18" charset="0"/>
              </a:rPr>
              <a:t>Cherukuri</a:t>
            </a:r>
            <a:endParaRPr lang="en-US" b="1" u="sng" dirty="0">
              <a:solidFill>
                <a:schemeClr val="tx1"/>
              </a:solidFill>
              <a:effectLst/>
              <a:latin typeface="Times New Roman" panose="02020603050405020304" pitchFamily="18" charset="0"/>
              <a:cs typeface="Times New Roman" panose="02020603050405020304" pitchFamily="18" charset="0"/>
            </a:endParaRPr>
          </a:p>
          <a:p>
            <a:pPr algn="ctr" fontAlgn="base"/>
            <a:r>
              <a:rPr lang="en-US" b="1" u="sng" dirty="0">
                <a:solidFill>
                  <a:schemeClr val="tx1"/>
                </a:solidFill>
                <a:effectLst/>
                <a:latin typeface="Times New Roman" panose="02020603050405020304" pitchFamily="18" charset="0"/>
                <a:cs typeface="Times New Roman" panose="02020603050405020304" pitchFamily="18" charset="0"/>
              </a:rPr>
              <a:t>Karthik </a:t>
            </a:r>
            <a:r>
              <a:rPr lang="en-US" b="1" u="sng" dirty="0" err="1">
                <a:solidFill>
                  <a:schemeClr val="tx1"/>
                </a:solidFill>
                <a:effectLst/>
                <a:latin typeface="Times New Roman" panose="02020603050405020304" pitchFamily="18" charset="0"/>
                <a:cs typeface="Times New Roman" panose="02020603050405020304" pitchFamily="18" charset="0"/>
              </a:rPr>
              <a:t>Rangaraj</a:t>
            </a:r>
            <a:endParaRPr lang="en-US" b="1" u="sng" dirty="0">
              <a:solidFill>
                <a:schemeClr val="tx1"/>
              </a:solidFill>
              <a:effectLst/>
              <a:latin typeface="Times New Roman" panose="02020603050405020304" pitchFamily="18" charset="0"/>
              <a:cs typeface="Times New Roman" panose="02020603050405020304" pitchFamily="18" charset="0"/>
            </a:endParaRPr>
          </a:p>
          <a:p>
            <a:pPr algn="ctr" fontAlgn="base"/>
            <a:r>
              <a:rPr lang="en-US" b="1" u="sng" dirty="0" err="1">
                <a:solidFill>
                  <a:schemeClr val="tx1"/>
                </a:solidFill>
                <a:effectLst/>
                <a:latin typeface="Times New Roman" panose="02020603050405020304" pitchFamily="18" charset="0"/>
                <a:cs typeface="Times New Roman" panose="02020603050405020304" pitchFamily="18" charset="0"/>
              </a:rPr>
              <a:t>Mrudula</a:t>
            </a:r>
            <a:r>
              <a:rPr lang="en-US" b="1" u="sng" dirty="0">
                <a:solidFill>
                  <a:schemeClr val="tx1"/>
                </a:solidFill>
                <a:effectLst/>
                <a:latin typeface="Times New Roman" panose="02020603050405020304" pitchFamily="18" charset="0"/>
                <a:cs typeface="Times New Roman" panose="02020603050405020304" pitchFamily="18" charset="0"/>
              </a:rPr>
              <a:t> </a:t>
            </a:r>
            <a:r>
              <a:rPr lang="en-US" b="1" u="sng" dirty="0" err="1">
                <a:solidFill>
                  <a:schemeClr val="tx1"/>
                </a:solidFill>
                <a:effectLst/>
                <a:latin typeface="Times New Roman" panose="02020603050405020304" pitchFamily="18" charset="0"/>
                <a:cs typeface="Times New Roman" panose="02020603050405020304" pitchFamily="18" charset="0"/>
              </a:rPr>
              <a:t>Ravipati</a:t>
            </a:r>
            <a:endParaRPr lang="en-US" b="1" u="sng" dirty="0">
              <a:solidFill>
                <a:schemeClr val="tx1"/>
              </a:solidFill>
              <a:effectLst/>
              <a:latin typeface="Times New Roman" panose="02020603050405020304" pitchFamily="18" charset="0"/>
              <a:cs typeface="Times New Roman" panose="02020603050405020304" pitchFamily="18" charset="0"/>
            </a:endParaRPr>
          </a:p>
          <a:p>
            <a:pPr algn="ctr" fontAlgn="base"/>
            <a:r>
              <a:rPr lang="en-US" b="1" u="sng" dirty="0">
                <a:solidFill>
                  <a:schemeClr val="tx1"/>
                </a:solidFill>
                <a:effectLst/>
                <a:latin typeface="Times New Roman" panose="02020603050405020304" pitchFamily="18" charset="0"/>
                <a:cs typeface="Times New Roman" panose="02020603050405020304" pitchFamily="18" charset="0"/>
              </a:rPr>
              <a:t>Sai Sandeep </a:t>
            </a:r>
            <a:r>
              <a:rPr lang="en-US" b="1" u="sng" dirty="0" err="1">
                <a:solidFill>
                  <a:schemeClr val="tx1"/>
                </a:solidFill>
                <a:effectLst/>
                <a:latin typeface="Times New Roman" panose="02020603050405020304" pitchFamily="18" charset="0"/>
                <a:cs typeface="Times New Roman" panose="02020603050405020304" pitchFamily="18" charset="0"/>
              </a:rPr>
              <a:t>Duddukuri</a:t>
            </a:r>
            <a:endParaRPr lang="en-US" b="1" u="sng" dirty="0">
              <a:solidFill>
                <a:schemeClr val="tx1"/>
              </a:solidFill>
              <a:effectLst/>
              <a:latin typeface="Times New Roman" panose="02020603050405020304" pitchFamily="18" charset="0"/>
              <a:cs typeface="Times New Roman" panose="02020603050405020304" pitchFamily="18" charset="0"/>
            </a:endParaRPr>
          </a:p>
          <a:p>
            <a:pPr algn="ctr" fontAlgn="base"/>
            <a:r>
              <a:rPr lang="en-US" b="1" u="sng" dirty="0" err="1">
                <a:solidFill>
                  <a:schemeClr val="tx1"/>
                </a:solidFill>
                <a:effectLst/>
                <a:latin typeface="Times New Roman" panose="02020603050405020304" pitchFamily="18" charset="0"/>
                <a:cs typeface="Times New Roman" panose="02020603050405020304" pitchFamily="18" charset="0"/>
              </a:rPr>
              <a:t>Vinatha</a:t>
            </a:r>
            <a:r>
              <a:rPr lang="en-US" b="1" u="sng" dirty="0">
                <a:solidFill>
                  <a:schemeClr val="tx1"/>
                </a:solidFill>
                <a:effectLst/>
                <a:latin typeface="Times New Roman" panose="02020603050405020304" pitchFamily="18" charset="0"/>
                <a:cs typeface="Times New Roman" panose="02020603050405020304" pitchFamily="18" charset="0"/>
              </a:rPr>
              <a:t> </a:t>
            </a:r>
            <a:r>
              <a:rPr lang="en-US" b="1" u="sng" dirty="0" err="1">
                <a:solidFill>
                  <a:schemeClr val="tx1"/>
                </a:solidFill>
                <a:effectLst/>
                <a:latin typeface="Times New Roman" panose="02020603050405020304" pitchFamily="18" charset="0"/>
                <a:cs typeface="Times New Roman" panose="02020603050405020304" pitchFamily="18" charset="0"/>
              </a:rPr>
              <a:t>Kotapati</a:t>
            </a:r>
            <a:endParaRPr lang="en-US" b="1" u="sng" dirty="0">
              <a:solidFill>
                <a:schemeClr val="tx1"/>
              </a:solidFill>
              <a:effectLst/>
              <a:latin typeface="Times New Roman" panose="02020603050405020304" pitchFamily="18" charset="0"/>
              <a:cs typeface="Times New Roman" panose="02020603050405020304" pitchFamily="18" charset="0"/>
            </a:endParaRPr>
          </a:p>
          <a:p>
            <a:pPr algn="ctr" fontAlgn="base"/>
            <a:r>
              <a:rPr lang="en-US" b="1" u="sng" dirty="0">
                <a:solidFill>
                  <a:schemeClr val="tx1"/>
                </a:solidFill>
                <a:effectLst/>
                <a:latin typeface="Times New Roman" panose="02020603050405020304" pitchFamily="18" charset="0"/>
                <a:cs typeface="Times New Roman" panose="02020603050405020304" pitchFamily="18" charset="0"/>
              </a:rPr>
              <a:t>Viswa Teja </a:t>
            </a:r>
            <a:r>
              <a:rPr lang="en-US" b="1" u="sng" dirty="0" err="1">
                <a:solidFill>
                  <a:schemeClr val="tx1"/>
                </a:solidFill>
                <a:effectLst/>
                <a:latin typeface="Times New Roman" panose="02020603050405020304" pitchFamily="18" charset="0"/>
                <a:cs typeface="Times New Roman" panose="02020603050405020304" pitchFamily="18" charset="0"/>
              </a:rPr>
              <a:t>Adabala</a:t>
            </a:r>
            <a:endParaRPr lang="en-US" b="1" u="sng" dirty="0">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92110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D8227-C975-4A28-9EA8-468AD54C5199}"/>
              </a:ext>
            </a:extLst>
          </p:cNvPr>
          <p:cNvSpPr>
            <a:spLocks noGrp="1"/>
          </p:cNvSpPr>
          <p:nvPr>
            <p:ph type="title"/>
          </p:nvPr>
        </p:nvSpPr>
        <p:spPr/>
        <p:txBody>
          <a:bodyPr/>
          <a:lstStyle/>
          <a:p>
            <a:pPr algn="ctr"/>
            <a:r>
              <a:rPr lang="en-IN" sz="3200" b="1" dirty="0">
                <a:latin typeface="Times New Roman" panose="02020603050405020304" pitchFamily="18" charset="0"/>
                <a:cs typeface="Times New Roman" panose="02020603050405020304" pitchFamily="18" charset="0"/>
              </a:rPr>
              <a:t>Cons Of React</a:t>
            </a: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946099D-29FA-4736-8DE8-571F31CAD679}"/>
              </a:ext>
            </a:extLst>
          </p:cNvPr>
          <p:cNvSpPr>
            <a:spLocks noGrp="1"/>
          </p:cNvSpPr>
          <p:nvPr>
            <p:ph idx="1"/>
          </p:nvPr>
        </p:nvSpPr>
        <p:spPr/>
        <p:txBody>
          <a:bodyPr/>
          <a:lstStyle/>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Although React is attractive it does have a few cons which are its </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fast-paced development, </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UI having a shallow focus, </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lacking documentation and JSX which acts as a barrier.</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1396628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B375F-15BE-4269-8461-B4C0F99A3544}"/>
              </a:ext>
            </a:extLst>
          </p:cNvPr>
          <p:cNvSpPr>
            <a:spLocks noGrp="1"/>
          </p:cNvSpPr>
          <p:nvPr>
            <p:ph type="title"/>
          </p:nvPr>
        </p:nvSpPr>
        <p:spPr/>
        <p:txBody>
          <a:bodyPr/>
          <a:lstStyle/>
          <a:p>
            <a:pPr algn="ctr"/>
            <a:r>
              <a:rPr lang="en-IN" sz="3200" b="1" dirty="0">
                <a:latin typeface="Times New Roman" panose="02020603050405020304" pitchFamily="18" charset="0"/>
                <a:cs typeface="Times New Roman" panose="02020603050405020304" pitchFamily="18" charset="0"/>
              </a:rPr>
              <a:t>Implementation</a:t>
            </a:r>
            <a:endParaRPr lang="en-US"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D506B66-6B13-405A-B1A8-722DA6171148}"/>
              </a:ext>
            </a:extLst>
          </p:cNvPr>
          <p:cNvSpPr>
            <a:spLocks noGrp="1"/>
          </p:cNvSpPr>
          <p:nvPr>
            <p:ph idx="1"/>
          </p:nvPr>
        </p:nvSpPr>
        <p:spPr/>
        <p:txBody>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React-JS is used in the implementation of this project. Web applications are well known for evolving and changing daily to enable more functionality and enhancements. </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As a result, we chose React-JS to satisfy the increasing demand. Since we will be using JSX syntax, which is simple and easy to render the components, React-JS increases the productivity and maintenance of the code.</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Even when creating a high-load software, React ensures that the code is consistent, and that the DOM is rendered quickly. </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So, in React, all changes are first introduced to the virtual DOM, and then only the operations that modify the interface are applied to the real DOM using the diff algorithm. This method of rendering is faster and offers a better experience for users as well as high performance.</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53030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3D380-BF75-4502-A53E-C29D80D2F2F9}"/>
              </a:ext>
            </a:extLst>
          </p:cNvPr>
          <p:cNvSpPr>
            <a:spLocks noGrp="1"/>
          </p:cNvSpPr>
          <p:nvPr>
            <p:ph type="title"/>
          </p:nvPr>
        </p:nvSpPr>
        <p:spPr/>
        <p:txBody>
          <a:bodyPr/>
          <a:lstStyle/>
          <a:p>
            <a:pPr algn="ctr"/>
            <a:r>
              <a:rPr lang="en-IN" sz="3200" b="1" dirty="0">
                <a:latin typeface="Times New Roman" panose="02020603050405020304" pitchFamily="18" charset="0"/>
                <a:cs typeface="Times New Roman" panose="02020603050405020304" pitchFamily="18" charset="0"/>
              </a:rPr>
              <a:t>Implementation</a:t>
            </a:r>
            <a:endParaRPr lang="en-US"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7783132-A840-4E24-9669-2EF33FC93529}"/>
              </a:ext>
            </a:extLst>
          </p:cNvPr>
          <p:cNvSpPr>
            <a:spLocks noGrp="1"/>
          </p:cNvSpPr>
          <p:nvPr>
            <p:ph idx="1"/>
          </p:nvPr>
        </p:nvSpPr>
        <p:spPr/>
        <p:txBody>
          <a:bodyPr/>
          <a:lstStyle/>
          <a:p>
            <a:pPr algn="just">
              <a:lnSpc>
                <a:spcPct val="107000"/>
              </a:lnSpc>
              <a:spcAft>
                <a:spcPts val="800"/>
              </a:spcAft>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React's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one-way data coupling makes it modular and straightforward. When a developer creates a React app, they frequently nest child components inside parent components due to the unidirectional data flow. </a:t>
            </a:r>
          </a:p>
          <a:p>
            <a:pPr algn="just">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way, a developer can see exactly where a mistake occurs, giving them greater control over the whole web application.</a:t>
            </a:r>
          </a:p>
          <a:p>
            <a:pPr algn="just">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Stateful class components and Stateless functional components are used to build the restaurant web application. The state, which is a built-in object in React, keeps track of all the information in the class. </a:t>
            </a:r>
          </a:p>
          <a:p>
            <a:pPr algn="just">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Props are used to transfer data between components in the same way as arguments are passed to functions.</a:t>
            </a:r>
          </a:p>
        </p:txBody>
      </p:sp>
    </p:spTree>
    <p:extLst>
      <p:ext uri="{BB962C8B-B14F-4D97-AF65-F5344CB8AC3E}">
        <p14:creationId xmlns:p14="http://schemas.microsoft.com/office/powerpoint/2010/main" val="33625047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A3495-8CB8-48E0-9189-3836632E4663}"/>
              </a:ext>
            </a:extLst>
          </p:cNvPr>
          <p:cNvSpPr>
            <a:spLocks noGrp="1"/>
          </p:cNvSpPr>
          <p:nvPr>
            <p:ph type="title"/>
          </p:nvPr>
        </p:nvSpPr>
        <p:spPr/>
        <p:txBody>
          <a:bodyPr/>
          <a:lstStyle/>
          <a:p>
            <a:pPr algn="ctr"/>
            <a:r>
              <a:rPr lang="en-IN" sz="3200" b="1" dirty="0">
                <a:latin typeface="Times New Roman" panose="02020603050405020304" pitchFamily="18" charset="0"/>
                <a:cs typeface="Times New Roman" panose="02020603050405020304" pitchFamily="18" charset="0"/>
              </a:rPr>
              <a:t>Implementation</a:t>
            </a:r>
            <a:endParaRPr lang="en-US"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AD959B4-E8A8-4EBE-8937-7FC8E6C70A60}"/>
              </a:ext>
            </a:extLst>
          </p:cNvPr>
          <p:cNvSpPr>
            <a:spLocks noGrp="1"/>
          </p:cNvSpPr>
          <p:nvPr>
            <p:ph idx="1"/>
          </p:nvPr>
        </p:nvSpPr>
        <p:spPr/>
        <p:txBody>
          <a:bodyPr/>
          <a:lstStyle/>
          <a:p>
            <a:pPr algn="just">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data is delivered to the react application through a shared folder containing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Javascript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files that export data as const arrays of objects. This data is imported into the state object of the components and used for displaying or performing operations on the data to transfer it to another component.</a:t>
            </a:r>
          </a:p>
          <a:p>
            <a:pPr algn="just">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public/assets folder contains the pictures that are shown in the react web application. Components are stored in the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src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/components directory.</a:t>
            </a:r>
          </a:p>
          <a:p>
            <a:pPr algn="just">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Stateful class components for our application are the Main Component, Contact Component, Header Component and Reservation Component.</a:t>
            </a:r>
          </a:p>
          <a:p>
            <a:pPr algn="just">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Stateless functional components for our application are the About Component, Dish Detail Component, Footer Component, Home Component and Menu Component.</a:t>
            </a:r>
          </a:p>
        </p:txBody>
      </p:sp>
    </p:spTree>
    <p:extLst>
      <p:ext uri="{BB962C8B-B14F-4D97-AF65-F5344CB8AC3E}">
        <p14:creationId xmlns:p14="http://schemas.microsoft.com/office/powerpoint/2010/main" val="17105791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3031615-4E70-4AA1-B27C-F56E25379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Graphical user interface, website&#10;&#10;Description automatically generated">
            <a:extLst>
              <a:ext uri="{FF2B5EF4-FFF2-40B4-BE49-F238E27FC236}">
                <a16:creationId xmlns:a16="http://schemas.microsoft.com/office/drawing/2014/main" id="{6F4885D7-EAAE-0D44-9F9C-68CF8E3E0D14}"/>
              </a:ext>
            </a:extLst>
          </p:cNvPr>
          <p:cNvPicPr>
            <a:picLocks noChangeAspect="1"/>
          </p:cNvPicPr>
          <p:nvPr/>
        </p:nvPicPr>
        <p:blipFill rotWithShape="1">
          <a:blip r:embed="rId3"/>
          <a:srcRect t="7470" r="1" b="895"/>
          <a:stretch/>
        </p:blipFill>
        <p:spPr>
          <a:xfrm>
            <a:off x="643467" y="643467"/>
            <a:ext cx="10905066" cy="5571066"/>
          </a:xfrm>
          <a:prstGeom prst="rect">
            <a:avLst/>
          </a:prstGeom>
        </p:spPr>
      </p:pic>
      <p:sp>
        <p:nvSpPr>
          <p:cNvPr id="10" name="Rectangle 9">
            <a:extLst>
              <a:ext uri="{FF2B5EF4-FFF2-40B4-BE49-F238E27FC236}">
                <a16:creationId xmlns:a16="http://schemas.microsoft.com/office/drawing/2014/main" id="{32386D96-DF72-4275-B766-E00CBBFB0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755780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3031615-4E70-4AA1-B27C-F56E25379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2EB610D6-8303-D649-B1E6-43827A38EAED}"/>
              </a:ext>
            </a:extLst>
          </p:cNvPr>
          <p:cNvPicPr>
            <a:picLocks noChangeAspect="1"/>
          </p:cNvPicPr>
          <p:nvPr/>
        </p:nvPicPr>
        <p:blipFill rotWithShape="1">
          <a:blip r:embed="rId3"/>
          <a:srcRect r="1" b="8365"/>
          <a:stretch/>
        </p:blipFill>
        <p:spPr>
          <a:xfrm>
            <a:off x="643467" y="643467"/>
            <a:ext cx="10905066" cy="5571066"/>
          </a:xfrm>
          <a:prstGeom prst="rect">
            <a:avLst/>
          </a:prstGeom>
        </p:spPr>
      </p:pic>
      <p:sp>
        <p:nvSpPr>
          <p:cNvPr id="9" name="Rectangle 8">
            <a:extLst>
              <a:ext uri="{FF2B5EF4-FFF2-40B4-BE49-F238E27FC236}">
                <a16:creationId xmlns:a16="http://schemas.microsoft.com/office/drawing/2014/main" id="{32386D96-DF72-4275-B766-E00CBBFB0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088445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D3031615-4E70-4AA1-B27C-F56E25379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6D1B45F3-8CF7-E349-B13C-6134A2D6FF61}"/>
              </a:ext>
            </a:extLst>
          </p:cNvPr>
          <p:cNvPicPr>
            <a:picLocks noChangeAspect="1"/>
          </p:cNvPicPr>
          <p:nvPr/>
        </p:nvPicPr>
        <p:blipFill rotWithShape="1">
          <a:blip r:embed="rId3"/>
          <a:srcRect t="2389" r="1" b="5977"/>
          <a:stretch/>
        </p:blipFill>
        <p:spPr>
          <a:xfrm>
            <a:off x="643467" y="643467"/>
            <a:ext cx="10905066" cy="5571066"/>
          </a:xfrm>
          <a:prstGeom prst="rect">
            <a:avLst/>
          </a:prstGeom>
        </p:spPr>
      </p:pic>
      <p:sp>
        <p:nvSpPr>
          <p:cNvPr id="9" name="Rectangle 8">
            <a:extLst>
              <a:ext uri="{FF2B5EF4-FFF2-40B4-BE49-F238E27FC236}">
                <a16:creationId xmlns:a16="http://schemas.microsoft.com/office/drawing/2014/main" id="{32386D96-DF72-4275-B766-E00CBBFB0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3149474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3031615-4E70-4AA1-B27C-F56E25379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544AF6B9-8D0A-D543-8286-0A15B74E34EE}"/>
              </a:ext>
            </a:extLst>
          </p:cNvPr>
          <p:cNvPicPr>
            <a:picLocks noChangeAspect="1"/>
          </p:cNvPicPr>
          <p:nvPr/>
        </p:nvPicPr>
        <p:blipFill rotWithShape="1">
          <a:blip r:embed="rId3"/>
          <a:srcRect r="9959" b="2"/>
          <a:stretch/>
        </p:blipFill>
        <p:spPr>
          <a:xfrm>
            <a:off x="643467" y="643467"/>
            <a:ext cx="10905066" cy="5571066"/>
          </a:xfrm>
          <a:prstGeom prst="rect">
            <a:avLst/>
          </a:prstGeom>
        </p:spPr>
      </p:pic>
      <p:sp>
        <p:nvSpPr>
          <p:cNvPr id="9" name="Rectangle 8">
            <a:extLst>
              <a:ext uri="{FF2B5EF4-FFF2-40B4-BE49-F238E27FC236}">
                <a16:creationId xmlns:a16="http://schemas.microsoft.com/office/drawing/2014/main" id="{32386D96-DF72-4275-B766-E00CBBFB0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5605916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3031615-4E70-4AA1-B27C-F56E25379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414A7FDF-CA85-9041-BB7D-373780491088}"/>
              </a:ext>
            </a:extLst>
          </p:cNvPr>
          <p:cNvPicPr>
            <a:picLocks noChangeAspect="1"/>
          </p:cNvPicPr>
          <p:nvPr/>
        </p:nvPicPr>
        <p:blipFill rotWithShape="1">
          <a:blip r:embed="rId3"/>
          <a:srcRect r="1" b="8365"/>
          <a:stretch/>
        </p:blipFill>
        <p:spPr>
          <a:xfrm>
            <a:off x="643467" y="643467"/>
            <a:ext cx="10905066" cy="5571066"/>
          </a:xfrm>
          <a:prstGeom prst="rect">
            <a:avLst/>
          </a:prstGeom>
        </p:spPr>
      </p:pic>
      <p:sp>
        <p:nvSpPr>
          <p:cNvPr id="9" name="Rectangle 8">
            <a:extLst>
              <a:ext uri="{FF2B5EF4-FFF2-40B4-BE49-F238E27FC236}">
                <a16:creationId xmlns:a16="http://schemas.microsoft.com/office/drawing/2014/main" id="{32386D96-DF72-4275-B766-E00CBBFB0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9770216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3031615-4E70-4AA1-B27C-F56E25379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C0131BFA-306C-CC48-9EE9-9E1114D6B5DB}"/>
              </a:ext>
            </a:extLst>
          </p:cNvPr>
          <p:cNvPicPr>
            <a:picLocks noChangeAspect="1"/>
          </p:cNvPicPr>
          <p:nvPr/>
        </p:nvPicPr>
        <p:blipFill rotWithShape="1">
          <a:blip r:embed="rId3"/>
          <a:srcRect t="3769" r="1" b="4596"/>
          <a:stretch/>
        </p:blipFill>
        <p:spPr>
          <a:xfrm>
            <a:off x="643467" y="643467"/>
            <a:ext cx="10905066" cy="5571066"/>
          </a:xfrm>
          <a:prstGeom prst="rect">
            <a:avLst/>
          </a:prstGeom>
        </p:spPr>
      </p:pic>
      <p:sp>
        <p:nvSpPr>
          <p:cNvPr id="9" name="Rectangle 8">
            <a:extLst>
              <a:ext uri="{FF2B5EF4-FFF2-40B4-BE49-F238E27FC236}">
                <a16:creationId xmlns:a16="http://schemas.microsoft.com/office/drawing/2014/main" id="{32386D96-DF72-4275-B766-E00CBBFB0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903843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5618A-0683-48D0-B986-A44BF473FE28}"/>
              </a:ext>
            </a:extLst>
          </p:cNvPr>
          <p:cNvSpPr>
            <a:spLocks noGrp="1"/>
          </p:cNvSpPr>
          <p:nvPr>
            <p:ph type="title"/>
          </p:nvPr>
        </p:nvSpPr>
        <p:spPr/>
        <p:txBody>
          <a:bodyPr/>
          <a:lstStyle/>
          <a:p>
            <a:pPr algn="ctr"/>
            <a:r>
              <a:rPr lang="en-IN" sz="3200" b="1" dirty="0">
                <a:latin typeface="Times New Roman" panose="02020603050405020304" pitchFamily="18" charset="0"/>
                <a:cs typeface="Times New Roman" panose="02020603050405020304" pitchFamily="18" charset="0"/>
              </a:rPr>
              <a:t>Project AIM</a:t>
            </a:r>
            <a:endParaRPr lang="en-US"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665805A-B8FE-43A9-8CB2-4F0D722C36EC}"/>
              </a:ext>
            </a:extLst>
          </p:cNvPr>
          <p:cNvSpPr>
            <a:spLocks noGrp="1"/>
          </p:cNvSpPr>
          <p:nvPr>
            <p:ph idx="1"/>
          </p:nvPr>
        </p:nvSpPr>
        <p:spPr/>
        <p:txBody>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project's main goal is to provide a forum for customers to get a good picture of the restaurant. Potential customers need to know what to expect when they visit our restaurant, so the web application includes all the necessary information, such as the restaurant's ambiance and the food menu, which lists the various dishes available. It allows customers to leave suggestions that can help the restaurant enhance the quality of the dishes and provide better customer service. </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It also allows customers to read reviews about the restaurant so that they can get a better understanding about what most other people like about it. Customers may make a reservation by providing their information and selecting time slots to reduce long wait times. It also includes the restaurant's address and contact details, which can be useful to customers if they have any questions.</a:t>
            </a:r>
          </a:p>
        </p:txBody>
      </p:sp>
    </p:spTree>
    <p:extLst>
      <p:ext uri="{BB962C8B-B14F-4D97-AF65-F5344CB8AC3E}">
        <p14:creationId xmlns:p14="http://schemas.microsoft.com/office/powerpoint/2010/main" val="1534841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0CAA3-B6D7-486E-A9D6-03E94F865780}"/>
              </a:ext>
            </a:extLst>
          </p:cNvPr>
          <p:cNvSpPr>
            <a:spLocks noGrp="1"/>
          </p:cNvSpPr>
          <p:nvPr>
            <p:ph type="title"/>
          </p:nvPr>
        </p:nvSpPr>
        <p:spPr>
          <a:xfrm>
            <a:off x="646111" y="452718"/>
            <a:ext cx="9404723" cy="782193"/>
          </a:xfrm>
        </p:spPr>
        <p:txBody>
          <a:bodyPr/>
          <a:lstStyle/>
          <a:p>
            <a:pPr algn="ctr"/>
            <a:r>
              <a:rPr lang="en-IN" sz="3200" b="1" dirty="0">
                <a:latin typeface="Times New Roman" panose="02020603050405020304" pitchFamily="18" charset="0"/>
                <a:cs typeface="Times New Roman" panose="02020603050405020304" pitchFamily="18" charset="0"/>
              </a:rPr>
              <a:t>Conclusion</a:t>
            </a:r>
            <a:endParaRPr lang="en-US"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39FC0E9-14F5-4FD1-B44F-066D807D2D63}"/>
              </a:ext>
            </a:extLst>
          </p:cNvPr>
          <p:cNvSpPr>
            <a:spLocks noGrp="1"/>
          </p:cNvSpPr>
          <p:nvPr>
            <p:ph idx="1"/>
          </p:nvPr>
        </p:nvSpPr>
        <p:spPr>
          <a:xfrm>
            <a:off x="1104293" y="1770114"/>
            <a:ext cx="8946541" cy="4195481"/>
          </a:xfrm>
        </p:spPr>
        <p:txBody>
          <a:bodyPr/>
          <a:lstStyle/>
          <a:p>
            <a:r>
              <a:rPr lang="en-US" sz="1800" dirty="0">
                <a:effectLst/>
                <a:latin typeface="Book Antiqua" panose="02040602050305030304" pitchFamily="18" charset="0"/>
                <a:ea typeface="Calibri" panose="020F0502020204030204" pitchFamily="34" charset="0"/>
                <a:cs typeface="Times New Roman" panose="02020603050405020304" pitchFamily="18" charset="0"/>
              </a:rPr>
              <a:t>We used React component-based architecture to design this project, which divides the web application into multiple components, making it easier to manage and debug the code. React also provides powerful JSX syntax, which combines both xml and JavaScript syntax to make it easier to construct react components. This JSX syntax is used to provide both markup and logic in the same file, allowing the view to be rendered more quickly. </a:t>
            </a:r>
          </a:p>
          <a:p>
            <a:r>
              <a:rPr lang="en-US" sz="1800" dirty="0">
                <a:effectLst/>
                <a:latin typeface="Book Antiqua" panose="02040602050305030304" pitchFamily="18" charset="0"/>
                <a:ea typeface="Calibri" panose="020F0502020204030204" pitchFamily="34" charset="0"/>
                <a:cs typeface="Times New Roman" panose="02020603050405020304" pitchFamily="18" charset="0"/>
              </a:rPr>
              <a:t>One-way data binding is a feature of React that allows data to flow only in one direction from parent to child components. This helped us during the debugging process since the data flow is only in one direction. Before altering the initial DOM, React creates Virtual DOM. When an update is performed, this Virtual DOM is modified, and the updated virtual DOM is compared to the original DOM, only updating the properties that have changed. This facilitates the fast and cost-effective rendering of our website.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0369023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4" name="Picture 13">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8" name="Picture 17">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0" name="Picture 19">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2" name="Rectangle 21">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D19A2AF-832F-4921-BF6E-B5385DA50C46}"/>
              </a:ext>
            </a:extLst>
          </p:cNvPr>
          <p:cNvSpPr>
            <a:spLocks noGrp="1"/>
          </p:cNvSpPr>
          <p:nvPr>
            <p:ph type="title"/>
          </p:nvPr>
        </p:nvSpPr>
        <p:spPr>
          <a:xfrm>
            <a:off x="6683829" y="1447800"/>
            <a:ext cx="4397828" cy="3329581"/>
          </a:xfrm>
        </p:spPr>
        <p:txBody>
          <a:bodyPr vert="horz" lIns="91440" tIns="45720" rIns="91440" bIns="45720" rtlCol="0" anchor="b">
            <a:normAutofit/>
          </a:bodyPr>
          <a:lstStyle/>
          <a:p>
            <a:r>
              <a:rPr lang="en-US" sz="6000" b="0" i="0" kern="1200" dirty="0">
                <a:solidFill>
                  <a:schemeClr val="tx2"/>
                </a:solidFill>
                <a:latin typeface="+mj-lt"/>
                <a:ea typeface="+mj-ea"/>
                <a:cs typeface="+mj-cs"/>
              </a:rPr>
              <a:t>Thank You</a:t>
            </a:r>
            <a:br>
              <a:rPr lang="en-US" sz="6000" b="0" i="0" kern="1200" dirty="0">
                <a:solidFill>
                  <a:schemeClr val="tx2"/>
                </a:solidFill>
                <a:latin typeface="+mj-lt"/>
                <a:ea typeface="+mj-ea"/>
                <a:cs typeface="+mj-cs"/>
              </a:rPr>
            </a:br>
            <a:endParaRPr lang="en-US" sz="6000" b="0" i="0" kern="1200" dirty="0">
              <a:solidFill>
                <a:schemeClr val="tx2"/>
              </a:solidFill>
              <a:latin typeface="+mj-lt"/>
              <a:ea typeface="+mj-ea"/>
              <a:cs typeface="+mj-cs"/>
            </a:endParaRPr>
          </a:p>
        </p:txBody>
      </p:sp>
      <p:pic>
        <p:nvPicPr>
          <p:cNvPr id="7" name="Content Placeholder 6" descr="Coconut with solid fill">
            <a:extLst>
              <a:ext uri="{FF2B5EF4-FFF2-40B4-BE49-F238E27FC236}">
                <a16:creationId xmlns:a16="http://schemas.microsoft.com/office/drawing/2014/main" id="{B71624AA-D378-4898-8D16-493FDF870B53}"/>
              </a:ext>
            </a:extLst>
          </p:cNvPr>
          <p:cNvPicPr>
            <a:picLocks noGrp="1" noChangeAspect="1"/>
          </p:cNvPicPr>
          <p:nvPr>
            <p:ph idx="1"/>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643854" y="703489"/>
            <a:ext cx="5450557" cy="5450557"/>
          </a:xfrm>
          <a:prstGeom prst="rect">
            <a:avLst/>
          </a:prstGeom>
          <a:effectLst/>
        </p:spPr>
      </p:pic>
    </p:spTree>
    <p:extLst>
      <p:ext uri="{BB962C8B-B14F-4D97-AF65-F5344CB8AC3E}">
        <p14:creationId xmlns:p14="http://schemas.microsoft.com/office/powerpoint/2010/main" val="2168495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B64D2-9A07-4D1E-9D94-10795AE76353}"/>
              </a:ext>
            </a:extLst>
          </p:cNvPr>
          <p:cNvSpPr>
            <a:spLocks noGrp="1"/>
          </p:cNvSpPr>
          <p:nvPr>
            <p:ph type="title"/>
          </p:nvPr>
        </p:nvSpPr>
        <p:spPr>
          <a:xfrm>
            <a:off x="646111" y="452718"/>
            <a:ext cx="9404723" cy="1064997"/>
          </a:xfrm>
        </p:spPr>
        <p:txBody>
          <a:bodyPr/>
          <a:lstStyle/>
          <a:p>
            <a:pPr algn="ct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React History</a:t>
            </a:r>
            <a:endParaRPr lang="en-US"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C9D5D8B-1D5E-48A6-B27F-66484B768FAF}"/>
              </a:ext>
            </a:extLst>
          </p:cNvPr>
          <p:cNvSpPr>
            <a:spLocks noGrp="1"/>
          </p:cNvSpPr>
          <p:nvPr>
            <p:ph idx="1"/>
          </p:nvPr>
        </p:nvSpPr>
        <p:spPr/>
        <p:txBody>
          <a:bodyPr>
            <a:normAutofit/>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React is a widely used open-source JavaScript library that uses HTML to display data. It's also known as ReactJS and React.js. It's also known as "Facebook React.js" because it was created by Facebook. Instagram, Facebook, and group developers who are involved in the library are currently maintaining it.</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 2011, Facebook's engineers started to run into several problems with code maintenance. With the number of features in the Facebook Ads application, the team needed more people to keep it running smoothly. As an enterprise, the growing number of colleagues and application highlights slowed them down. Their application became difficult to manage over time as a result of a large number of dropping changes. </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Engineers at Facebook eventually couldn't keep up with the dropping alerts. Their code demanded a rapid advancement in order to become more proficient. They had the model right, but they didn't account for the client experience. As a result, Jordan Walke put together a model that improved the cycle's efficiency, which marks the implementation of React.js.</a:t>
            </a:r>
          </a:p>
        </p:txBody>
      </p:sp>
    </p:spTree>
    <p:extLst>
      <p:ext uri="{BB962C8B-B14F-4D97-AF65-F5344CB8AC3E}">
        <p14:creationId xmlns:p14="http://schemas.microsoft.com/office/powerpoint/2010/main" val="1545882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9FDF7-AA0C-4125-820A-1F24FEEFA4BF}"/>
              </a:ext>
            </a:extLst>
          </p:cNvPr>
          <p:cNvSpPr>
            <a:spLocks noGrp="1"/>
          </p:cNvSpPr>
          <p:nvPr>
            <p:ph type="title"/>
          </p:nvPr>
        </p:nvSpPr>
        <p:spPr>
          <a:xfrm>
            <a:off x="646111" y="452718"/>
            <a:ext cx="9404723" cy="838754"/>
          </a:xfrm>
        </p:spPr>
        <p:txBody>
          <a:bodyPr/>
          <a:lstStyle/>
          <a:p>
            <a:pPr algn="ct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Language Evolution </a:t>
            </a:r>
            <a:endParaRPr lang="en-US"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DB58347-FF75-443A-B95F-0360143BF347}"/>
              </a:ext>
            </a:extLst>
          </p:cNvPr>
          <p:cNvSpPr>
            <a:spLocks noGrp="1"/>
          </p:cNvSpPr>
          <p:nvPr>
            <p:ph idx="1"/>
          </p:nvPr>
        </p:nvSpPr>
        <p:spPr>
          <a:xfrm>
            <a:off x="1103312" y="1564850"/>
            <a:ext cx="8946541" cy="4683550"/>
          </a:xfrm>
        </p:spPr>
        <p:txBody>
          <a:bodyPr/>
          <a:lstStyle/>
          <a:p>
            <a:pPr>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2010</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The beginnings of React</a:t>
            </a:r>
            <a:endParaRPr lang="en-US" sz="1800" i="1"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2011</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An early version of React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2012</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At Facebook, something exciting had begun</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2013</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Great Launch</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2014</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Expansion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2015</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Year of </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Stability</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2016</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Increasing popularity</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2017</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Enhancement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386769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94257-EEF4-483F-A79B-04166426DAAC}"/>
              </a:ext>
            </a:extLst>
          </p:cNvPr>
          <p:cNvSpPr>
            <a:spLocks noGrp="1"/>
          </p:cNvSpPr>
          <p:nvPr>
            <p:ph type="title"/>
          </p:nvPr>
        </p:nvSpPr>
        <p:spPr/>
        <p:txBody>
          <a:bodyPr/>
          <a:lstStyle/>
          <a:p>
            <a:pPr algn="ctr"/>
            <a:r>
              <a:rPr lang="en-US" sz="3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React Language</a:t>
            </a:r>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A3DA2EB-D2AE-4DA2-BAE1-E7B9C1D0085B}"/>
              </a:ext>
            </a:extLst>
          </p:cNvPr>
          <p:cNvSpPr>
            <a:spLocks noGrp="1"/>
          </p:cNvSpPr>
          <p:nvPr>
            <p:ph idx="1"/>
          </p:nvPr>
        </p:nvSpPr>
        <p:spPr/>
        <p:txBody>
          <a:bodyPr/>
          <a:lstStyle/>
          <a:p>
            <a:pPr marL="0" indent="0">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React is a JavaScript library for designing user interfaces that is declarative, powerful, and scalable. Instead of directly altering the browser's DOM, React creates a virtual DOM in memory, where it performs all of the necessary manipulation before performing the changes in the DOM browser. Each module in a react program is responsible for rendering a tiny, reusable piece of HTML. Components may be nested inside other components to enable complex applications to be built out of simple building blocks.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25259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2AD35-6ED2-4A5C-B58D-4E8DE9086D34}"/>
              </a:ext>
            </a:extLst>
          </p:cNvPr>
          <p:cNvSpPr>
            <a:spLocks noGrp="1"/>
          </p:cNvSpPr>
          <p:nvPr>
            <p:ph type="title"/>
          </p:nvPr>
        </p:nvSpPr>
        <p:spPr/>
        <p:txBody>
          <a:bodyPr/>
          <a:lstStyle/>
          <a:p>
            <a:pPr algn="ctr"/>
            <a:r>
              <a:rPr lang="en-IN" sz="3200" b="1" dirty="0">
                <a:latin typeface="Times New Roman" panose="02020603050405020304" pitchFamily="18" charset="0"/>
                <a:cs typeface="Times New Roman" panose="02020603050405020304" pitchFamily="18" charset="0"/>
              </a:rPr>
              <a:t>React Primitive Datatype and Reserved Words</a:t>
            </a:r>
            <a:endParaRPr lang="en-US"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DB9D84B-4710-4006-9D34-FFA98D93F724}"/>
              </a:ext>
            </a:extLst>
          </p:cNvPr>
          <p:cNvSpPr>
            <a:spLocks noGrp="1"/>
          </p:cNvSpPr>
          <p:nvPr>
            <p:ph idx="1"/>
          </p:nvPr>
        </p:nvSpPr>
        <p:spPr/>
        <p:txBody>
          <a:bodyPr/>
          <a:lstStyle/>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 primitive data type in React is data that isn’t an object and doesn’t have any methods. There are six primitive data types in React which are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boolean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String, int, number, undefined and symbol.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following reserved words cannot be used as variables, labels, or function names in JavaScript: arguments, abstract, await,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boolean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const, catch, case, debugger, interface, implements, switch, synchronized, this, throw, transient and void.</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24348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05A7C-4791-43B3-B526-8CE10072B08F}"/>
              </a:ext>
            </a:extLst>
          </p:cNvPr>
          <p:cNvSpPr>
            <a:spLocks noGrp="1"/>
          </p:cNvSpPr>
          <p:nvPr>
            <p:ph type="title"/>
          </p:nvPr>
        </p:nvSpPr>
        <p:spPr>
          <a:xfrm>
            <a:off x="646111" y="452718"/>
            <a:ext cx="9404723" cy="1159266"/>
          </a:xfrm>
        </p:spPr>
        <p:txBody>
          <a:bodyPr/>
          <a:lstStyle/>
          <a:p>
            <a:pPr algn="ctr"/>
            <a:r>
              <a:rPr lang="en-US" sz="3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React Abstraction </a:t>
            </a:r>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76AFBC2-E105-4CB6-A9B1-CB4816272B01}"/>
              </a:ext>
            </a:extLst>
          </p:cNvPr>
          <p:cNvSpPr>
            <a:spLocks noGrp="1"/>
          </p:cNvSpPr>
          <p:nvPr>
            <p:ph idx="1"/>
          </p:nvPr>
        </p:nvSpPr>
        <p:spPr/>
        <p:txBody>
          <a:bodyPr>
            <a:normAutofit/>
          </a:bodyPr>
          <a:lstStyle/>
          <a:p>
            <a:pPr marL="0" indent="0" algn="just">
              <a:lnSpc>
                <a:spcPct val="107000"/>
              </a:lnSpc>
              <a:spcAft>
                <a:spcPts val="8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Composition is used to build abstractions in React. Higher-level components bring together standard lower-level components in a user interface. A button, for example, may be part of a feedback type that is part of the contact page. Each level conceals relevant logic inside the component while exposing required parts on the outside.</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For example, if we have a component that controls an accordion, we can reuse it rather than rewriting it when we want an accordion to appear on the screen. We may need a new design or features, but we can reuse the base functionality as long as the accordion in a screen behaves as an accordion.</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1142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D7301-B20C-4072-8581-336907FCEE4F}"/>
              </a:ext>
            </a:extLst>
          </p:cNvPr>
          <p:cNvSpPr>
            <a:spLocks noGrp="1"/>
          </p:cNvSpPr>
          <p:nvPr>
            <p:ph type="title"/>
          </p:nvPr>
        </p:nvSpPr>
        <p:spPr>
          <a:xfrm>
            <a:off x="646111" y="452718"/>
            <a:ext cx="9404723" cy="1121558"/>
          </a:xfrm>
        </p:spPr>
        <p:txBody>
          <a:bodyPr/>
          <a:lstStyle/>
          <a:p>
            <a:pPr algn="ctr">
              <a:lnSpc>
                <a:spcPct val="107000"/>
              </a:lnSpc>
              <a:spcAft>
                <a:spcPts val="800"/>
              </a:spcAft>
            </a:pPr>
            <a:r>
              <a:rPr lang="en-US" sz="3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Readability, Writability, Reliability of React</a:t>
            </a:r>
            <a:endParaRPr lang="en-US" sz="3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54E63CE-B549-481A-B12E-92F62362196F}"/>
              </a:ext>
            </a:extLst>
          </p:cNvPr>
          <p:cNvSpPr>
            <a:spLocks noGrp="1"/>
          </p:cNvSpPr>
          <p:nvPr>
            <p:ph idx="1"/>
          </p:nvPr>
        </p:nvSpPr>
        <p:spPr>
          <a:xfrm>
            <a:off x="1103312" y="1791093"/>
            <a:ext cx="8946541" cy="4713402"/>
          </a:xfrm>
        </p:spPr>
        <p:txBody>
          <a:bodyPr>
            <a:noAutofit/>
          </a:bodyPr>
          <a:lstStyle/>
          <a:p>
            <a:pPr algn="just">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this scenario, the positive aspects of React become negative. The size of the JSX code increases in unison with the size of the application and code, making it increasingly difficult to handle and read. While it is historically considered a poor practice to mix HTML and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Javascript</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React makes use of JSX and demonstrates how versatile it can be. However, there are drawbacks. When developing larger applications, code readability suffers significantly.</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terms of code writability, React gives us more versatility and power. We can add classes, delete classes, add styles, and remove styles on the fly with great ease in react. When developing broad applications, style scoping is a critical consideration. Style encapsulation is not available in React. It expects the user to assign each item a unique class name.</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virtual DOM in React improves the user experience and speeds up developer work. In React JS, we can reuse code elements, which saves us a lot of time.</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04730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52DCB-5DFC-4F5C-B226-D7C8FF950B42}"/>
              </a:ext>
            </a:extLst>
          </p:cNvPr>
          <p:cNvSpPr>
            <a:spLocks noGrp="1"/>
          </p:cNvSpPr>
          <p:nvPr>
            <p:ph type="title"/>
          </p:nvPr>
        </p:nvSpPr>
        <p:spPr>
          <a:xfrm>
            <a:off x="646111" y="452718"/>
            <a:ext cx="9404723" cy="1008437"/>
          </a:xfrm>
        </p:spPr>
        <p:txBody>
          <a:bodyPr/>
          <a:lstStyle/>
          <a:p>
            <a:pPr algn="ctr"/>
            <a:r>
              <a:rPr lang="en-IN" sz="3200" b="1" dirty="0">
                <a:latin typeface="Times New Roman" panose="02020603050405020304" pitchFamily="18" charset="0"/>
                <a:cs typeface="Times New Roman" panose="02020603050405020304" pitchFamily="18" charset="0"/>
              </a:rPr>
              <a:t>Pros of React</a:t>
            </a:r>
            <a:endParaRPr lang="en-US"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06EB47F-5E32-4663-8309-873AC6C7FAA0}"/>
              </a:ext>
            </a:extLst>
          </p:cNvPr>
          <p:cNvSpPr>
            <a:spLocks noGrp="1"/>
          </p:cNvSpPr>
          <p:nvPr>
            <p:ph idx="1"/>
          </p:nvPr>
        </p:nvSpPr>
        <p:spPr>
          <a:xfrm>
            <a:off x="1103312" y="1630838"/>
            <a:ext cx="8946541" cy="4617562"/>
          </a:xfrm>
        </p:spPr>
        <p:txBody>
          <a:bodyPr>
            <a:noAutofit/>
          </a:bodyPr>
          <a:lstStyle/>
          <a:p>
            <a:pPr algn="just" fontAlgn="base">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Virtual DOM, </a:t>
            </a:r>
          </a:p>
          <a:p>
            <a:pPr algn="just" fontAlgn="base">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Value for money, </a:t>
            </a:r>
          </a:p>
          <a:p>
            <a:pPr algn="just" fontAlgn="base">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SEO-friendly, </a:t>
            </a:r>
          </a:p>
          <a:p>
            <a:pPr algn="just" fontAlgn="base">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Component reusability, </a:t>
            </a:r>
          </a:p>
          <a:p>
            <a:pPr algn="just" fontAlgn="base">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Enhanced user experience, </a:t>
            </a:r>
          </a:p>
          <a:p>
            <a:pPr algn="just" fontAlgn="base">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Speed and performance improvement, </a:t>
            </a:r>
          </a:p>
          <a:p>
            <a:pPr algn="just" fontAlgn="base">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gradual learning curve and ease of use, </a:t>
            </a:r>
          </a:p>
          <a:p>
            <a:pPr algn="just" fontAlgn="base">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ease of creating Dynamic Web Applications, </a:t>
            </a:r>
          </a:p>
          <a:p>
            <a:pPr algn="just" fontAlgn="base">
              <a:lnSpc>
                <a:spcPct val="107000"/>
              </a:lnSpc>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handy tool support and test friendly.</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836934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71</TotalTime>
  <Words>1563</Words>
  <Application>Microsoft Macintosh PowerPoint</Application>
  <PresentationFormat>Widescreen</PresentationFormat>
  <Paragraphs>70</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Book Antiqua</vt:lpstr>
      <vt:lpstr>Calibri</vt:lpstr>
      <vt:lpstr>Century Gothic</vt:lpstr>
      <vt:lpstr>Times New Roman</vt:lpstr>
      <vt:lpstr>Wingdings 3</vt:lpstr>
      <vt:lpstr>Ion</vt:lpstr>
      <vt:lpstr>Augmenting customer service in a Restaurant web application using React-JS</vt:lpstr>
      <vt:lpstr>Project AIM</vt:lpstr>
      <vt:lpstr>React History</vt:lpstr>
      <vt:lpstr>Language Evolution </vt:lpstr>
      <vt:lpstr>React Language</vt:lpstr>
      <vt:lpstr>React Primitive Datatype and Reserved Words</vt:lpstr>
      <vt:lpstr>React Abstraction </vt:lpstr>
      <vt:lpstr>Readability, Writability, Reliability of React</vt:lpstr>
      <vt:lpstr>Pros of React</vt:lpstr>
      <vt:lpstr>Cons Of React</vt:lpstr>
      <vt:lpstr>Implementation</vt:lpstr>
      <vt:lpstr>Implementation</vt:lpstr>
      <vt:lpstr>Implementation</vt:lpstr>
      <vt:lpstr>PowerPoint Presentation</vt:lpstr>
      <vt:lpstr>PowerPoint Presentation</vt:lpstr>
      <vt:lpstr>PowerPoint Presentation</vt:lpstr>
      <vt:lpstr>PowerPoint Presentation</vt:lpstr>
      <vt:lpstr>PowerPoint Presentation</vt:lpstr>
      <vt:lpstr>PowerPoint Presentation</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Augmenting customer service in a Restaurant web application using React-JS</dc:title>
  <dc:creator>sai sandeep</dc:creator>
  <cp:lastModifiedBy>Aditya Cherukuri</cp:lastModifiedBy>
  <cp:revision>9</cp:revision>
  <dcterms:created xsi:type="dcterms:W3CDTF">2021-04-29T18:40:12Z</dcterms:created>
  <dcterms:modified xsi:type="dcterms:W3CDTF">2021-04-30T03:26:22Z</dcterms:modified>
</cp:coreProperties>
</file>

<file path=docProps/thumbnail.jpeg>
</file>